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13"/>
  </p:notesMasterIdLst>
  <p:sldIdLst>
    <p:sldId id="256" r:id="rId2"/>
    <p:sldId id="264" r:id="rId3"/>
    <p:sldId id="265" r:id="rId4"/>
    <p:sldId id="268" r:id="rId5"/>
    <p:sldId id="266" r:id="rId6"/>
    <p:sldId id="269" r:id="rId7"/>
    <p:sldId id="270" r:id="rId8"/>
    <p:sldId id="271" r:id="rId9"/>
    <p:sldId id="272" r:id="rId10"/>
    <p:sldId id="273" r:id="rId11"/>
    <p:sldId id="260"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7CCAFB0-F8D7-46AF-AA1B-95012D47101C}" type="datetimeFigureOut">
              <a:rPr lang="en-US" smtClean="0"/>
              <a:t>4/11/2017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5D7F802-C345-4EEE-BA03-ADEF87C9C8E2}" type="slidenum">
              <a:rPr lang="en-US" smtClean="0"/>
              <a:t>‹#›</a:t>
            </a:fld>
            <a:endParaRPr lang="en-US" dirty="0"/>
          </a:p>
        </p:txBody>
      </p:sp>
    </p:spTree>
    <p:extLst>
      <p:ext uri="{BB962C8B-B14F-4D97-AF65-F5344CB8AC3E}">
        <p14:creationId xmlns:p14="http://schemas.microsoft.com/office/powerpoint/2010/main" val="2822510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7F802-C345-4EEE-BA03-ADEF87C9C8E2}" type="slidenum">
              <a:rPr lang="en-US" smtClean="0"/>
              <a:t>1</a:t>
            </a:fld>
            <a:endParaRPr lang="en-US" dirty="0"/>
          </a:p>
        </p:txBody>
      </p:sp>
    </p:spTree>
    <p:extLst>
      <p:ext uri="{BB962C8B-B14F-4D97-AF65-F5344CB8AC3E}">
        <p14:creationId xmlns:p14="http://schemas.microsoft.com/office/powerpoint/2010/main" val="181167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65F9B3-E03D-402F-9A66-62095159DB0B}"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AA6D1-B881-475A-AB5E-EC4D55CD622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454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5F9B3-E03D-402F-9A66-62095159DB0B}"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AA6D1-B881-475A-AB5E-EC4D55CD6228}" type="slidenum">
              <a:rPr lang="en-US" smtClean="0"/>
              <a:t>‹#›</a:t>
            </a:fld>
            <a:endParaRPr lang="en-US" dirty="0"/>
          </a:p>
        </p:txBody>
      </p:sp>
    </p:spTree>
    <p:extLst>
      <p:ext uri="{BB962C8B-B14F-4D97-AF65-F5344CB8AC3E}">
        <p14:creationId xmlns:p14="http://schemas.microsoft.com/office/powerpoint/2010/main" val="184165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5F9B3-E03D-402F-9A66-62095159DB0B}"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AA6D1-B881-475A-AB5E-EC4D55CD6228}" type="slidenum">
              <a:rPr lang="en-US" smtClean="0"/>
              <a:t>‹#›</a:t>
            </a:fld>
            <a:endParaRPr lang="en-US" dirty="0"/>
          </a:p>
        </p:txBody>
      </p:sp>
    </p:spTree>
    <p:extLst>
      <p:ext uri="{BB962C8B-B14F-4D97-AF65-F5344CB8AC3E}">
        <p14:creationId xmlns:p14="http://schemas.microsoft.com/office/powerpoint/2010/main" val="35410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5F9B3-E03D-402F-9A66-62095159DB0B}"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AA6D1-B881-475A-AB5E-EC4D55CD6228}" type="slidenum">
              <a:rPr lang="en-US" smtClean="0"/>
              <a:t>‹#›</a:t>
            </a:fld>
            <a:endParaRPr lang="en-US" dirty="0"/>
          </a:p>
        </p:txBody>
      </p:sp>
    </p:spTree>
    <p:extLst>
      <p:ext uri="{BB962C8B-B14F-4D97-AF65-F5344CB8AC3E}">
        <p14:creationId xmlns:p14="http://schemas.microsoft.com/office/powerpoint/2010/main" val="41920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65F9B3-E03D-402F-9A66-62095159DB0B}"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AA6D1-B881-475A-AB5E-EC4D55CD622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75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65F9B3-E03D-402F-9A66-62095159DB0B}" type="datetimeFigureOut">
              <a:rPr lang="en-US" smtClean="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AA6D1-B881-475A-AB5E-EC4D55CD6228}" type="slidenum">
              <a:rPr lang="en-US" smtClean="0"/>
              <a:t>‹#›</a:t>
            </a:fld>
            <a:endParaRPr lang="en-US" dirty="0"/>
          </a:p>
        </p:txBody>
      </p:sp>
    </p:spTree>
    <p:extLst>
      <p:ext uri="{BB962C8B-B14F-4D97-AF65-F5344CB8AC3E}">
        <p14:creationId xmlns:p14="http://schemas.microsoft.com/office/powerpoint/2010/main" val="327167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65F9B3-E03D-402F-9A66-62095159DB0B}" type="datetimeFigureOut">
              <a:rPr lang="en-US" smtClean="0"/>
              <a:t>4/11/2017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BAA6D1-B881-475A-AB5E-EC4D55CD6228}" type="slidenum">
              <a:rPr lang="en-US" smtClean="0"/>
              <a:t>‹#›</a:t>
            </a:fld>
            <a:endParaRPr lang="en-US" dirty="0"/>
          </a:p>
        </p:txBody>
      </p:sp>
    </p:spTree>
    <p:extLst>
      <p:ext uri="{BB962C8B-B14F-4D97-AF65-F5344CB8AC3E}">
        <p14:creationId xmlns:p14="http://schemas.microsoft.com/office/powerpoint/2010/main" val="137120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65F9B3-E03D-402F-9A66-62095159DB0B}" type="datetimeFigureOut">
              <a:rPr lang="en-US" smtClean="0"/>
              <a:t>4/11/2017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BAA6D1-B881-475A-AB5E-EC4D55CD6228}" type="slidenum">
              <a:rPr lang="en-US" smtClean="0"/>
              <a:t>‹#›</a:t>
            </a:fld>
            <a:endParaRPr lang="en-US" dirty="0"/>
          </a:p>
        </p:txBody>
      </p:sp>
    </p:spTree>
    <p:extLst>
      <p:ext uri="{BB962C8B-B14F-4D97-AF65-F5344CB8AC3E}">
        <p14:creationId xmlns:p14="http://schemas.microsoft.com/office/powerpoint/2010/main" val="35906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65F9B3-E03D-402F-9A66-62095159DB0B}" type="datetimeFigureOut">
              <a:rPr lang="en-US" smtClean="0"/>
              <a:t>4/11/2017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1BAA6D1-B881-475A-AB5E-EC4D55CD6228}" type="slidenum">
              <a:rPr lang="en-US" smtClean="0"/>
              <a:t>‹#›</a:t>
            </a:fld>
            <a:endParaRPr lang="en-US" dirty="0"/>
          </a:p>
        </p:txBody>
      </p:sp>
    </p:spTree>
    <p:extLst>
      <p:ext uri="{BB962C8B-B14F-4D97-AF65-F5344CB8AC3E}">
        <p14:creationId xmlns:p14="http://schemas.microsoft.com/office/powerpoint/2010/main" val="224159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065F9B3-E03D-402F-9A66-62095159DB0B}" type="datetimeFigureOut">
              <a:rPr lang="en-US" smtClean="0"/>
              <a:t>4/11/2017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BAA6D1-B881-475A-AB5E-EC4D55CD6228}" type="slidenum">
              <a:rPr lang="en-US" smtClean="0"/>
              <a:t>‹#›</a:t>
            </a:fld>
            <a:endParaRPr lang="en-US" dirty="0"/>
          </a:p>
        </p:txBody>
      </p:sp>
    </p:spTree>
    <p:extLst>
      <p:ext uri="{BB962C8B-B14F-4D97-AF65-F5344CB8AC3E}">
        <p14:creationId xmlns:p14="http://schemas.microsoft.com/office/powerpoint/2010/main" val="450918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65F9B3-E03D-402F-9A66-62095159DB0B}" type="datetimeFigureOut">
              <a:rPr lang="en-US" smtClean="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AA6D1-B881-475A-AB5E-EC4D55CD6228}" type="slidenum">
              <a:rPr lang="en-US" smtClean="0"/>
              <a:t>‹#›</a:t>
            </a:fld>
            <a:endParaRPr lang="en-US" dirty="0"/>
          </a:p>
        </p:txBody>
      </p:sp>
    </p:spTree>
    <p:extLst>
      <p:ext uri="{BB962C8B-B14F-4D97-AF65-F5344CB8AC3E}">
        <p14:creationId xmlns:p14="http://schemas.microsoft.com/office/powerpoint/2010/main" val="269721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065F9B3-E03D-402F-9A66-62095159DB0B}" type="datetimeFigureOut">
              <a:rPr lang="en-US" smtClean="0"/>
              <a:t>4/11/2017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1BAA6D1-B881-475A-AB5E-EC4D55CD6228}"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57699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cec.com.au/your-visit/see-and-do/near-mcec/?index=cafes&amp;filter=near" TargetMode="External"/><Relationship Id="rId2" Type="http://schemas.openxmlformats.org/officeDocument/2006/relationships/hyperlink" Target="https://weather.com/weather/tenday/l/ASXX0075:1:A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biomedicalimaging.org/2017/"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tv.vic.gov.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ctr"/>
            <a:r>
              <a:rPr lang="en-US" sz="2000" b="1" dirty="0" smtClean="0">
                <a:solidFill>
                  <a:schemeClr val="tx1"/>
                </a:solidFill>
                <a:latin typeface="+mn-lt"/>
              </a:rPr>
              <a:t>Things to </a:t>
            </a:r>
            <a:r>
              <a:rPr lang="en-US" sz="2000" b="1" dirty="0">
                <a:solidFill>
                  <a:schemeClr val="tx1"/>
                </a:solidFill>
                <a:latin typeface="+mn-lt"/>
              </a:rPr>
              <a:t>k</a:t>
            </a:r>
            <a:r>
              <a:rPr lang="en-US" sz="2000" b="1" dirty="0" smtClean="0">
                <a:solidFill>
                  <a:schemeClr val="tx1"/>
                </a:solidFill>
                <a:latin typeface="+mn-lt"/>
              </a:rPr>
              <a:t>now before you go…..</a:t>
            </a:r>
          </a:p>
        </p:txBody>
      </p:sp>
      <p:pic>
        <p:nvPicPr>
          <p:cNvPr id="2" name="Picture 1"/>
          <p:cNvPicPr>
            <a:picLocks noChangeAspect="1"/>
          </p:cNvPicPr>
          <p:nvPr/>
        </p:nvPicPr>
        <p:blipFill>
          <a:blip r:embed="rId3"/>
          <a:stretch>
            <a:fillRect/>
          </a:stretch>
        </p:blipFill>
        <p:spPr>
          <a:xfrm>
            <a:off x="685800" y="304800"/>
            <a:ext cx="7795951" cy="2286000"/>
          </a:xfrm>
          <a:prstGeom prst="rect">
            <a:avLst/>
          </a:prstGeom>
        </p:spPr>
      </p:pic>
    </p:spTree>
    <p:extLst>
      <p:ext uri="{BB962C8B-B14F-4D97-AF65-F5344CB8AC3E}">
        <p14:creationId xmlns:p14="http://schemas.microsoft.com/office/powerpoint/2010/main" val="2564045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mn-lt"/>
              </a:rPr>
              <a:t>Housekeeping Notes</a:t>
            </a:r>
            <a:endParaRPr lang="en-US" sz="3600" b="1" dirty="0">
              <a:latin typeface="+mn-lt"/>
            </a:endParaRPr>
          </a:p>
        </p:txBody>
      </p:sp>
      <p:sp>
        <p:nvSpPr>
          <p:cNvPr id="3" name="Content Placeholder 2"/>
          <p:cNvSpPr>
            <a:spLocks noGrp="1"/>
          </p:cNvSpPr>
          <p:nvPr>
            <p:ph idx="1"/>
          </p:nvPr>
        </p:nvSpPr>
        <p:spPr/>
        <p:txBody>
          <a:bodyPr>
            <a:normAutofit/>
          </a:bodyPr>
          <a:lstStyle/>
          <a:p>
            <a:pPr algn="ctr"/>
            <a:endParaRPr lang="en-US" dirty="0"/>
          </a:p>
          <a:p>
            <a:pPr algn="ctr"/>
            <a:r>
              <a:rPr lang="en-US" dirty="0"/>
              <a:t>         Conference attire – Business  Casual.  Please be sure to bring a sweater/jacket since rooms </a:t>
            </a:r>
            <a:r>
              <a:rPr lang="en-US" dirty="0" smtClean="0"/>
              <a:t>tend to be on the cooler side.   </a:t>
            </a:r>
            <a:r>
              <a:rPr lang="en-US" dirty="0"/>
              <a:t>Please check out the weather </a:t>
            </a:r>
            <a:r>
              <a:rPr lang="en-US" dirty="0" smtClean="0"/>
              <a:t>forecast at:</a:t>
            </a:r>
          </a:p>
          <a:p>
            <a:pPr algn="ctr"/>
            <a:r>
              <a:rPr lang="en-US" dirty="0" smtClean="0"/>
              <a:t> </a:t>
            </a:r>
            <a:r>
              <a:rPr lang="en-US" dirty="0"/>
              <a:t> </a:t>
            </a:r>
            <a:r>
              <a:rPr lang="en-US" dirty="0">
                <a:hlinkClick r:id="rId2"/>
              </a:rPr>
              <a:t>https://</a:t>
            </a:r>
            <a:r>
              <a:rPr lang="en-US" dirty="0" smtClean="0">
                <a:hlinkClick r:id="rId2"/>
              </a:rPr>
              <a:t>weather.com/weather/tenday/l/ASXX0075:1:AS</a:t>
            </a:r>
            <a:endParaRPr lang="en-US" dirty="0" smtClean="0"/>
          </a:p>
          <a:p>
            <a:pPr algn="ctr"/>
            <a:endParaRPr lang="en-US" dirty="0"/>
          </a:p>
          <a:p>
            <a:pPr algn="ctr"/>
            <a:r>
              <a:rPr lang="en-US" dirty="0"/>
              <a:t>         Lunch is on own, </a:t>
            </a:r>
            <a:r>
              <a:rPr lang="en-US" dirty="0" smtClean="0"/>
              <a:t>Please </a:t>
            </a:r>
            <a:r>
              <a:rPr lang="en-US" dirty="0"/>
              <a:t>check out the link to the </a:t>
            </a:r>
            <a:r>
              <a:rPr lang="en-US" dirty="0" smtClean="0"/>
              <a:t>MCEC for Dining </a:t>
            </a:r>
            <a:r>
              <a:rPr lang="en-US" dirty="0"/>
              <a:t>Options</a:t>
            </a:r>
            <a:r>
              <a:rPr lang="en-US" dirty="0" smtClean="0"/>
              <a:t>:</a:t>
            </a:r>
            <a:endParaRPr lang="en-US" dirty="0"/>
          </a:p>
          <a:p>
            <a:pPr algn="ctr"/>
            <a:r>
              <a:rPr lang="en-US" dirty="0">
                <a:hlinkClick r:id="rId3"/>
              </a:rPr>
              <a:t>http</a:t>
            </a:r>
            <a:r>
              <a:rPr lang="en-US" dirty="0" smtClean="0">
                <a:hlinkClick r:id="rId3"/>
              </a:rPr>
              <a:t>://mcec.com.au/your-visit/see-and-do/near-mcec/?index=cafes&amp;filter=near</a:t>
            </a:r>
            <a:endParaRPr lang="en-US" dirty="0"/>
          </a:p>
        </p:txBody>
      </p:sp>
    </p:spTree>
    <p:extLst>
      <p:ext uri="{BB962C8B-B14F-4D97-AF65-F5344CB8AC3E}">
        <p14:creationId xmlns:p14="http://schemas.microsoft.com/office/powerpoint/2010/main" val="402912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828800"/>
            <a:ext cx="7391400" cy="2677656"/>
          </a:xfrm>
          <a:prstGeom prst="rect">
            <a:avLst/>
          </a:prstGeom>
          <a:noFill/>
        </p:spPr>
        <p:txBody>
          <a:bodyPr wrap="square" rtlCol="0">
            <a:spAutoFit/>
          </a:bodyPr>
          <a:lstStyle/>
          <a:p>
            <a:pPr algn="ctr"/>
            <a:r>
              <a:rPr lang="en-US" sz="2800" b="1" dirty="0" smtClean="0"/>
              <a:t>We look forward to welcoming you to Melbourne!!</a:t>
            </a:r>
          </a:p>
          <a:p>
            <a:pPr algn="ctr"/>
            <a:endParaRPr lang="en-US" sz="2800" b="1" dirty="0"/>
          </a:p>
          <a:p>
            <a:pPr algn="ctr"/>
            <a:r>
              <a:rPr lang="en-US" sz="2800" b="1" dirty="0" smtClean="0"/>
              <a:t>ISBI’17 Conference website:</a:t>
            </a:r>
          </a:p>
          <a:p>
            <a:pPr algn="ctr"/>
            <a:r>
              <a:rPr lang="en-US" sz="2800" b="1" dirty="0" smtClean="0">
                <a:hlinkClick r:id="rId2"/>
              </a:rPr>
              <a:t>http</a:t>
            </a:r>
            <a:r>
              <a:rPr lang="en-US" sz="2800" b="1" dirty="0">
                <a:hlinkClick r:id="rId2"/>
              </a:rPr>
              <a:t>://</a:t>
            </a:r>
            <a:r>
              <a:rPr lang="en-US" sz="2800" b="1" dirty="0" smtClean="0">
                <a:hlinkClick r:id="rId2"/>
              </a:rPr>
              <a:t>biomedicalimaging.org/2017/</a:t>
            </a:r>
            <a:r>
              <a:rPr lang="en-US" sz="2800" b="1" dirty="0" smtClean="0"/>
              <a:t> </a:t>
            </a:r>
            <a:endParaRPr lang="en-US" sz="2800" b="1" dirty="0"/>
          </a:p>
          <a:p>
            <a:pPr algn="ctr"/>
            <a:endParaRPr lang="en-US" sz="2800" b="1" dirty="0"/>
          </a:p>
        </p:txBody>
      </p:sp>
    </p:spTree>
    <p:extLst>
      <p:ext uri="{BB962C8B-B14F-4D97-AF65-F5344CB8AC3E}">
        <p14:creationId xmlns:p14="http://schemas.microsoft.com/office/powerpoint/2010/main" val="463329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600" b="1" dirty="0">
                <a:latin typeface="+mn-lt"/>
              </a:rPr>
              <a:t>Melbourne Convention and Exhibition </a:t>
            </a:r>
            <a:r>
              <a:rPr lang="en-US" sz="1600" b="1" dirty="0" smtClean="0">
                <a:latin typeface="+mn-lt"/>
              </a:rPr>
              <a:t>Centre </a:t>
            </a:r>
            <a:r>
              <a:rPr lang="en-US" sz="1600" b="1" dirty="0">
                <a:latin typeface="+mn-lt"/>
              </a:rPr>
              <a:t/>
            </a:r>
            <a:br>
              <a:rPr lang="en-US" sz="1600" b="1" dirty="0">
                <a:latin typeface="+mn-lt"/>
              </a:rPr>
            </a:br>
            <a:r>
              <a:rPr lang="en-US" sz="1600" b="1" dirty="0">
                <a:latin typeface="+mn-lt"/>
              </a:rPr>
              <a:t>1 Convention Place</a:t>
            </a:r>
            <a:br>
              <a:rPr lang="en-US" sz="1600" b="1" dirty="0">
                <a:latin typeface="+mn-lt"/>
              </a:rPr>
            </a:br>
            <a:r>
              <a:rPr lang="en-US" sz="1600" b="1" dirty="0">
                <a:latin typeface="+mn-lt"/>
              </a:rPr>
              <a:t>South Wharf Victoria </a:t>
            </a:r>
            <a:r>
              <a:rPr lang="en-US" sz="1600" b="1" dirty="0" smtClean="0">
                <a:latin typeface="+mn-lt"/>
              </a:rPr>
              <a:t>Australia</a:t>
            </a:r>
            <a:r>
              <a:rPr lang="en-US" sz="1600" b="1" dirty="0">
                <a:latin typeface="+mn-lt"/>
              </a:rPr>
              <a:t/>
            </a:r>
            <a:br>
              <a:rPr lang="en-US" sz="1600" b="1" dirty="0">
                <a:latin typeface="+mn-lt"/>
              </a:rPr>
            </a:br>
            <a:r>
              <a:rPr lang="en-US" sz="1600" b="1" dirty="0">
                <a:latin typeface="+mn-lt"/>
              </a:rPr>
              <a:t>T: +61 3 9235 8000 </a:t>
            </a:r>
          </a:p>
        </p:txBody>
      </p:sp>
      <p:sp>
        <p:nvSpPr>
          <p:cNvPr id="2" name="Content Placeholder 1"/>
          <p:cNvSpPr>
            <a:spLocks noGrp="1"/>
          </p:cNvSpPr>
          <p:nvPr>
            <p:ph idx="1"/>
          </p:nvPr>
        </p:nvSpPr>
        <p:spPr/>
        <p:txBody>
          <a:bodyPr>
            <a:normAutofit fontScale="47500" lnSpcReduction="20000"/>
          </a:bodyPr>
          <a:lstStyle/>
          <a:p>
            <a:r>
              <a:rPr lang="en-US" b="1" dirty="0" smtClean="0"/>
              <a:t>Travelling </a:t>
            </a:r>
            <a:r>
              <a:rPr lang="en-US" b="1" dirty="0"/>
              <a:t>by public transport</a:t>
            </a:r>
          </a:p>
          <a:p>
            <a:r>
              <a:rPr lang="en-US" b="1" dirty="0"/>
              <a:t>By tram</a:t>
            </a:r>
          </a:p>
          <a:p>
            <a:r>
              <a:rPr lang="en-US" dirty="0"/>
              <a:t>Catch any of the following trams and exit at the stop opposite the Clarendon Street entrance of MCEC:</a:t>
            </a:r>
            <a:br>
              <a:rPr lang="en-US" dirty="0"/>
            </a:br>
            <a:r>
              <a:rPr lang="en-US" dirty="0"/>
              <a:t>Route 96 – St Kilda to East Brunswick </a:t>
            </a:r>
          </a:p>
          <a:p>
            <a:r>
              <a:rPr lang="en-US" dirty="0"/>
              <a:t>Route 109 – Port Melbourne to Box Hill </a:t>
            </a:r>
          </a:p>
          <a:p>
            <a:r>
              <a:rPr lang="en-US" dirty="0"/>
              <a:t>Route 12 – Victoria Gardens to St Kilda </a:t>
            </a:r>
          </a:p>
          <a:p>
            <a:r>
              <a:rPr lang="en-US" dirty="0"/>
              <a:t>Alternatively, catch tram number 48 or 70 and exit at the Flinders Street stop. Then take a short walk towards the Yarra River, across the Seafarers Bridge. For further tram timetable information and trip planning, visit the </a:t>
            </a:r>
            <a:r>
              <a:rPr lang="en-US" dirty="0">
                <a:hlinkClick r:id="rId2"/>
              </a:rPr>
              <a:t>Victorian Public Transport website here</a:t>
            </a:r>
            <a:r>
              <a:rPr lang="en-US" dirty="0"/>
              <a:t>. </a:t>
            </a:r>
          </a:p>
          <a:p>
            <a:r>
              <a:rPr lang="en-US" b="1" dirty="0"/>
              <a:t>By train</a:t>
            </a:r>
          </a:p>
          <a:p>
            <a:r>
              <a:rPr lang="en-US" dirty="0"/>
              <a:t>Take any train that goes to Southern Cross Station. Exit at Southern Cross Station and catch tram number 96, 109 or 12 as above. For further train timetable information and trip planning, visit the </a:t>
            </a:r>
            <a:r>
              <a:rPr lang="en-US" dirty="0">
                <a:hlinkClick r:id="rId2"/>
              </a:rPr>
              <a:t>Victorian Public Transport website here</a:t>
            </a:r>
            <a:r>
              <a:rPr lang="en-US" dirty="0"/>
              <a:t>. </a:t>
            </a:r>
          </a:p>
          <a:p>
            <a:r>
              <a:rPr lang="en-US" b="1" dirty="0"/>
              <a:t>By bus</a:t>
            </a:r>
          </a:p>
          <a:p>
            <a:r>
              <a:rPr lang="en-US" dirty="0"/>
              <a:t>The SkyBus transports visitors directly from Melbourne Airport to Southern Cross train station. </a:t>
            </a:r>
          </a:p>
          <a:p>
            <a:r>
              <a:rPr lang="en-US" dirty="0"/>
              <a:t>Bus route 237 operates from Queen Victoria Market, via Southern Cross Station to Lorimer Street South Wharf from Monday to Friday. Lormier Street is approximately a five minute walk to MCEC. There is also a coach pick up/drop off point at Bay 1, Convention Centre Place (closest to DFO South Wharf).</a:t>
            </a:r>
          </a:p>
          <a:p>
            <a:r>
              <a:rPr lang="en-US" dirty="0"/>
              <a:t>For further bus timetable information and trip planning, visit the </a:t>
            </a:r>
            <a:r>
              <a:rPr lang="en-US" dirty="0">
                <a:hlinkClick r:id="rId2"/>
              </a:rPr>
              <a:t>Victorian Public Transport website</a:t>
            </a:r>
            <a:r>
              <a:rPr lang="en-US" dirty="0"/>
              <a:t>. </a:t>
            </a:r>
          </a:p>
          <a:p>
            <a:endParaRPr lang="en-US" dirty="0"/>
          </a:p>
        </p:txBody>
      </p:sp>
      <p:pic>
        <p:nvPicPr>
          <p:cNvPr id="4" name="Picture 3"/>
          <p:cNvPicPr>
            <a:picLocks noChangeAspect="1"/>
          </p:cNvPicPr>
          <p:nvPr/>
        </p:nvPicPr>
        <p:blipFill>
          <a:blip r:embed="rId3"/>
          <a:stretch>
            <a:fillRect/>
          </a:stretch>
        </p:blipFill>
        <p:spPr>
          <a:xfrm>
            <a:off x="5943600" y="20733"/>
            <a:ext cx="2857500" cy="1428750"/>
          </a:xfrm>
          <a:prstGeom prst="rect">
            <a:avLst/>
          </a:prstGeom>
        </p:spPr>
      </p:pic>
    </p:spTree>
    <p:extLst>
      <p:ext uri="{BB962C8B-B14F-4D97-AF65-F5344CB8AC3E}">
        <p14:creationId xmlns:p14="http://schemas.microsoft.com/office/powerpoint/2010/main" val="989361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1" dirty="0" smtClean="0">
                <a:latin typeface="+mn-lt"/>
              </a:rPr>
              <a:t>MCEC Layout</a:t>
            </a:r>
            <a:endParaRPr lang="en-US" sz="3600" b="1" dirty="0">
              <a:latin typeface="+mn-lt"/>
            </a:endParaRPr>
          </a:p>
        </p:txBody>
      </p:sp>
      <p:pic>
        <p:nvPicPr>
          <p:cNvPr id="4" name="Content Placeholder 3"/>
          <p:cNvPicPr>
            <a:picLocks noGrp="1" noChangeAspect="1"/>
          </p:cNvPicPr>
          <p:nvPr>
            <p:ph idx="1"/>
          </p:nvPr>
        </p:nvPicPr>
        <p:blipFill>
          <a:blip r:embed="rId2"/>
          <a:stretch>
            <a:fillRect/>
          </a:stretch>
        </p:blipFill>
        <p:spPr>
          <a:xfrm>
            <a:off x="1945629" y="1846263"/>
            <a:ext cx="5297191" cy="4022725"/>
          </a:xfrm>
          <a:prstGeom prst="rect">
            <a:avLst/>
          </a:prstGeom>
        </p:spPr>
      </p:pic>
    </p:spTree>
    <p:extLst>
      <p:ext uri="{BB962C8B-B14F-4D97-AF65-F5344CB8AC3E}">
        <p14:creationId xmlns:p14="http://schemas.microsoft.com/office/powerpoint/2010/main" val="993874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6690360" cy="1203961"/>
          </a:xfrm>
        </p:spPr>
        <p:txBody>
          <a:bodyPr>
            <a:normAutofit/>
          </a:bodyPr>
          <a:lstStyle/>
          <a:p>
            <a:pPr algn="ctr"/>
            <a:r>
              <a:rPr lang="en-US" sz="3600" b="1" dirty="0" smtClean="0">
                <a:latin typeface="+mn-lt"/>
              </a:rPr>
              <a:t>Hotel Accommodation Options</a:t>
            </a:r>
            <a:endParaRPr lang="en-US" sz="3600" b="1" dirty="0">
              <a:latin typeface="+mn-lt"/>
            </a:endParaRPr>
          </a:p>
        </p:txBody>
      </p:sp>
      <p:sp>
        <p:nvSpPr>
          <p:cNvPr id="3" name="Content Placeholder 2"/>
          <p:cNvSpPr>
            <a:spLocks noGrp="1"/>
          </p:cNvSpPr>
          <p:nvPr>
            <p:ph idx="1"/>
          </p:nvPr>
        </p:nvSpPr>
        <p:spPr/>
        <p:txBody>
          <a:bodyPr>
            <a:noAutofit/>
          </a:bodyPr>
          <a:lstStyle/>
          <a:p>
            <a:pPr>
              <a:lnSpc>
                <a:spcPct val="100000"/>
              </a:lnSpc>
            </a:pPr>
            <a:r>
              <a:rPr lang="en-US" sz="1050" b="1" dirty="0" smtClean="0"/>
              <a:t>Hilton </a:t>
            </a:r>
            <a:r>
              <a:rPr lang="en-US" sz="1050" b="1" dirty="0"/>
              <a:t>Melbourne South </a:t>
            </a:r>
            <a:r>
              <a:rPr lang="en-US" sz="1050" b="1" dirty="0" smtClean="0"/>
              <a:t>Wharf  </a:t>
            </a:r>
            <a:r>
              <a:rPr lang="en-US" sz="1050" dirty="0" smtClean="0"/>
              <a:t>South </a:t>
            </a:r>
            <a:r>
              <a:rPr lang="en-US" sz="1050" dirty="0"/>
              <a:t>Wharf, 2 Convention Centre Pl, Melbourne VIC </a:t>
            </a:r>
            <a:r>
              <a:rPr lang="en-US" sz="1050" dirty="0" smtClean="0"/>
              <a:t>3006</a:t>
            </a:r>
          </a:p>
          <a:p>
            <a:pPr>
              <a:lnSpc>
                <a:spcPct val="100000"/>
              </a:lnSpc>
            </a:pPr>
            <a:r>
              <a:rPr lang="en-US" sz="1050" dirty="0" smtClean="0"/>
              <a:t>Phone</a:t>
            </a:r>
            <a:r>
              <a:rPr lang="en-US" sz="1050" dirty="0"/>
              <a:t>: (03) 9027 2000</a:t>
            </a:r>
          </a:p>
          <a:p>
            <a:pPr>
              <a:lnSpc>
                <a:spcPct val="100000"/>
              </a:lnSpc>
            </a:pPr>
            <a:r>
              <a:rPr lang="en-US" sz="1050" b="1" dirty="0"/>
              <a:t>Crowne Plaza </a:t>
            </a:r>
            <a:r>
              <a:rPr lang="en-US" sz="1050" b="1" dirty="0" smtClean="0"/>
              <a:t>Melbourne </a:t>
            </a:r>
            <a:r>
              <a:rPr lang="en-US" sz="1050" dirty="0" smtClean="0"/>
              <a:t>1-5 </a:t>
            </a:r>
            <a:r>
              <a:rPr lang="en-US" sz="1050" dirty="0"/>
              <a:t>Spencer St, Melbourne VIC 3008</a:t>
            </a:r>
          </a:p>
          <a:p>
            <a:pPr>
              <a:lnSpc>
                <a:spcPct val="100000"/>
              </a:lnSpc>
            </a:pPr>
            <a:r>
              <a:rPr lang="en-US" sz="1050" dirty="0"/>
              <a:t>Phone: (03) 9648 2777</a:t>
            </a:r>
          </a:p>
          <a:p>
            <a:pPr>
              <a:lnSpc>
                <a:spcPct val="100000"/>
              </a:lnSpc>
            </a:pPr>
            <a:r>
              <a:rPr lang="en-US" sz="1050" b="1" dirty="0"/>
              <a:t>Vibe Savoy Hotel </a:t>
            </a:r>
            <a:r>
              <a:rPr lang="en-US" sz="1050" b="1" dirty="0" smtClean="0"/>
              <a:t>Melbourne </a:t>
            </a:r>
            <a:r>
              <a:rPr lang="en-US" sz="1050" dirty="0" smtClean="0"/>
              <a:t>630 </a:t>
            </a:r>
            <a:r>
              <a:rPr lang="en-US" sz="1050" dirty="0"/>
              <a:t>Little Collins St, Melbourne VIC 3000</a:t>
            </a:r>
          </a:p>
          <a:p>
            <a:pPr>
              <a:lnSpc>
                <a:spcPct val="100000"/>
              </a:lnSpc>
            </a:pPr>
            <a:r>
              <a:rPr lang="en-US" sz="1050" dirty="0"/>
              <a:t>Phone: (03) 9622 8888</a:t>
            </a:r>
          </a:p>
          <a:p>
            <a:pPr>
              <a:lnSpc>
                <a:spcPct val="100000"/>
              </a:lnSpc>
            </a:pPr>
            <a:r>
              <a:rPr lang="en-US" sz="1050" b="1" dirty="0"/>
              <a:t>Travelodge Hotel Melbourne </a:t>
            </a:r>
            <a:r>
              <a:rPr lang="en-US" sz="1050" b="1" dirty="0" smtClean="0"/>
              <a:t>Southbank </a:t>
            </a:r>
            <a:r>
              <a:rPr lang="en-US" sz="1050" dirty="0" smtClean="0"/>
              <a:t> </a:t>
            </a:r>
            <a:r>
              <a:rPr lang="en-US" sz="1050" dirty="0"/>
              <a:t>9 Riverside Quay, Southbank VIC 3006</a:t>
            </a:r>
          </a:p>
          <a:p>
            <a:pPr>
              <a:lnSpc>
                <a:spcPct val="100000"/>
              </a:lnSpc>
            </a:pPr>
            <a:r>
              <a:rPr lang="en-US" sz="1050" dirty="0"/>
              <a:t>Phone: (03) 8696 9600</a:t>
            </a:r>
          </a:p>
          <a:p>
            <a:pPr>
              <a:lnSpc>
                <a:spcPct val="100000"/>
              </a:lnSpc>
            </a:pPr>
            <a:r>
              <a:rPr lang="en-US" sz="1050" b="1" dirty="0"/>
              <a:t>Hotel Batman’s Hill on </a:t>
            </a:r>
            <a:r>
              <a:rPr lang="en-US" sz="1050" b="1" dirty="0" smtClean="0"/>
              <a:t>Collins </a:t>
            </a:r>
            <a:r>
              <a:rPr lang="en-US" sz="1050" dirty="0" smtClean="0"/>
              <a:t> </a:t>
            </a:r>
            <a:r>
              <a:rPr lang="en-US" sz="1050" dirty="0"/>
              <a:t>623 Collins St, Melbourne VIC 3000</a:t>
            </a:r>
          </a:p>
          <a:p>
            <a:pPr>
              <a:lnSpc>
                <a:spcPct val="100000"/>
              </a:lnSpc>
            </a:pPr>
            <a:r>
              <a:rPr lang="en-US" sz="1050" dirty="0"/>
              <a:t>Phone: (03) 9614 6344</a:t>
            </a:r>
          </a:p>
          <a:p>
            <a:pPr>
              <a:lnSpc>
                <a:spcPct val="100000"/>
              </a:lnSpc>
            </a:pPr>
            <a:r>
              <a:rPr lang="en-US" sz="1050" b="1" dirty="0"/>
              <a:t>The Great Southern Hotels Melbourne</a:t>
            </a:r>
          </a:p>
          <a:p>
            <a:pPr>
              <a:lnSpc>
                <a:spcPct val="100000"/>
              </a:lnSpc>
            </a:pPr>
            <a:r>
              <a:rPr lang="en-US" sz="1050" dirty="0"/>
              <a:t>Address: 44 Spencer St, Melbourne VIC 3000</a:t>
            </a:r>
          </a:p>
          <a:p>
            <a:pPr>
              <a:lnSpc>
                <a:spcPct val="100000"/>
              </a:lnSpc>
            </a:pPr>
            <a:r>
              <a:rPr lang="en-US" sz="1050" dirty="0"/>
              <a:t>Phone: (03) 9629 6991</a:t>
            </a:r>
          </a:p>
        </p:txBody>
      </p:sp>
    </p:spTree>
    <p:extLst>
      <p:ext uri="{BB962C8B-B14F-4D97-AF65-F5344CB8AC3E}">
        <p14:creationId xmlns:p14="http://schemas.microsoft.com/office/powerpoint/2010/main" val="2991703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mn-lt"/>
              </a:rPr>
              <a:t>On Site Registration</a:t>
            </a:r>
            <a:endParaRPr lang="en-US" sz="3600" b="1"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t> </a:t>
            </a:r>
            <a:endParaRPr lang="en-US" dirty="0"/>
          </a:p>
          <a:p>
            <a:r>
              <a:rPr lang="en-US" sz="1800" dirty="0">
                <a:latin typeface="+mj-lt"/>
              </a:rPr>
              <a:t>Onsite registration and distribution of conference materials for all conference attendees will be available at the registration desk located at the Melbourne Convention and Exhibition </a:t>
            </a:r>
            <a:r>
              <a:rPr lang="en-US" sz="1800" dirty="0" smtClean="0">
                <a:latin typeface="+mj-lt"/>
              </a:rPr>
              <a:t>Centre. </a:t>
            </a:r>
            <a:r>
              <a:rPr lang="en-US" sz="1800" dirty="0">
                <a:latin typeface="+mj-lt"/>
              </a:rPr>
              <a:t>On Tuesday, April 18th Registration will be located in the Level 2 Foyer and on Wednesday, April 19th - Friday, April 21st Registration will be located in the Main Foyer outside of Plenary 3 on the Ground Floor.  Staff will be able to assist you during the following time schedule: </a:t>
            </a:r>
          </a:p>
          <a:p>
            <a:r>
              <a:rPr lang="en-US" sz="1800" dirty="0">
                <a:latin typeface="+mj-lt"/>
              </a:rPr>
              <a:t> Tuesday, April 18th  </a:t>
            </a:r>
            <a:r>
              <a:rPr lang="en-US" sz="1800" dirty="0" smtClean="0">
                <a:latin typeface="+mj-lt"/>
              </a:rPr>
              <a:t>      07:00 </a:t>
            </a:r>
            <a:r>
              <a:rPr lang="en-US" sz="1800" dirty="0">
                <a:latin typeface="+mj-lt"/>
              </a:rPr>
              <a:t>– 17:00 </a:t>
            </a:r>
            <a:endParaRPr lang="en-US" sz="1800" dirty="0" smtClean="0">
              <a:latin typeface="+mj-lt"/>
            </a:endParaRPr>
          </a:p>
          <a:p>
            <a:r>
              <a:rPr lang="en-US" sz="1800" dirty="0" smtClean="0">
                <a:latin typeface="+mj-lt"/>
              </a:rPr>
              <a:t>Wednesday</a:t>
            </a:r>
            <a:r>
              <a:rPr lang="en-US" sz="1800" dirty="0">
                <a:latin typeface="+mj-lt"/>
              </a:rPr>
              <a:t>, April 19th  </a:t>
            </a:r>
            <a:r>
              <a:rPr lang="en-US" sz="1800" dirty="0" smtClean="0">
                <a:latin typeface="+mj-lt"/>
              </a:rPr>
              <a:t> 07:00 </a:t>
            </a:r>
            <a:r>
              <a:rPr lang="en-US" sz="1800" dirty="0">
                <a:latin typeface="+mj-lt"/>
              </a:rPr>
              <a:t>– 18:00 </a:t>
            </a:r>
            <a:endParaRPr lang="en-US" sz="1800" dirty="0" smtClean="0">
              <a:latin typeface="+mj-lt"/>
            </a:endParaRPr>
          </a:p>
          <a:p>
            <a:r>
              <a:rPr lang="en-US" sz="1800" dirty="0" smtClean="0">
                <a:latin typeface="+mj-lt"/>
              </a:rPr>
              <a:t>Thursday</a:t>
            </a:r>
            <a:r>
              <a:rPr lang="en-US" sz="1800" dirty="0">
                <a:latin typeface="+mj-lt"/>
              </a:rPr>
              <a:t>, April 20th  </a:t>
            </a:r>
            <a:r>
              <a:rPr lang="en-US" sz="1800" dirty="0" smtClean="0">
                <a:latin typeface="+mj-lt"/>
              </a:rPr>
              <a:t>     07:30 </a:t>
            </a:r>
            <a:r>
              <a:rPr lang="en-US" sz="1800" dirty="0">
                <a:latin typeface="+mj-lt"/>
              </a:rPr>
              <a:t>– 18:00 </a:t>
            </a:r>
            <a:endParaRPr lang="en-US" sz="1800" dirty="0" smtClean="0">
              <a:latin typeface="+mj-lt"/>
            </a:endParaRPr>
          </a:p>
          <a:p>
            <a:r>
              <a:rPr lang="en-US" sz="1800" dirty="0" smtClean="0">
                <a:latin typeface="+mj-lt"/>
              </a:rPr>
              <a:t>Friday</a:t>
            </a:r>
            <a:r>
              <a:rPr lang="en-US" sz="1800" dirty="0">
                <a:latin typeface="+mj-lt"/>
              </a:rPr>
              <a:t>, April 21st  </a:t>
            </a:r>
            <a:r>
              <a:rPr lang="en-US" sz="1800" dirty="0" smtClean="0">
                <a:latin typeface="+mj-lt"/>
              </a:rPr>
              <a:t>           08:00 </a:t>
            </a:r>
            <a:r>
              <a:rPr lang="en-US" sz="1800" dirty="0">
                <a:latin typeface="+mj-lt"/>
              </a:rPr>
              <a:t>– 14:00 </a:t>
            </a:r>
            <a:endParaRPr lang="en-US" sz="1800" dirty="0" smtClean="0">
              <a:latin typeface="+mj-lt"/>
            </a:endParaRPr>
          </a:p>
          <a:p>
            <a:pPr algn="ctr"/>
            <a:r>
              <a:rPr lang="en-US" b="1" dirty="0">
                <a:solidFill>
                  <a:srgbClr val="FF0000"/>
                </a:solidFill>
              </a:rPr>
              <a:t>To avoid long lines on Wednesday Morning, we encourage everyone to Register on Tuesday, April 18th</a:t>
            </a:r>
          </a:p>
        </p:txBody>
      </p:sp>
    </p:spTree>
    <p:extLst>
      <p:ext uri="{BB962C8B-B14F-4D97-AF65-F5344CB8AC3E}">
        <p14:creationId xmlns:p14="http://schemas.microsoft.com/office/powerpoint/2010/main" val="3139126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mn-lt"/>
              </a:rPr>
              <a:t>Poster Sessions</a:t>
            </a:r>
            <a:endParaRPr lang="en-US" sz="3600" b="1" dirty="0">
              <a:latin typeface="+mn-lt"/>
            </a:endParaRPr>
          </a:p>
        </p:txBody>
      </p:sp>
      <p:sp>
        <p:nvSpPr>
          <p:cNvPr id="3" name="Content Placeholder 2"/>
          <p:cNvSpPr>
            <a:spLocks noGrp="1"/>
          </p:cNvSpPr>
          <p:nvPr>
            <p:ph idx="1"/>
          </p:nvPr>
        </p:nvSpPr>
        <p:spPr/>
        <p:txBody>
          <a:bodyPr>
            <a:normAutofit fontScale="92500" lnSpcReduction="10000"/>
          </a:bodyPr>
          <a:lstStyle/>
          <a:p>
            <a:pPr algn="just"/>
            <a:r>
              <a:rPr lang="en-US" sz="1700" dirty="0"/>
              <a:t>The Poster Sessions will take place in the Main Foyer outside of Plenary 3 on the Ground Floor of the Melbourne Convention and Exhibition </a:t>
            </a:r>
            <a:r>
              <a:rPr lang="en-US" sz="1700" dirty="0" smtClean="0"/>
              <a:t>Centre.  </a:t>
            </a:r>
            <a:r>
              <a:rPr lang="en-US" sz="1700" b="1" dirty="0"/>
              <a:t>New this year </a:t>
            </a:r>
            <a:r>
              <a:rPr lang="en-US" sz="1700" dirty="0"/>
              <a:t>-  Posters will remain up for the entire length of the conference.  On Wednesday, April 19th Please hang your poster between the hours of 7:30am – 10:00am. Your poster should remain up until the end of the last Poster Session on Friday, April 21st.  Poster Sessions are mandatory and you are required to stand by your poster and present it during your assigned time. A poster session handout will be provided at the registration desk so you know which Poster Board # is assigned to you. Velcro will be provided to attach your posters to your assigned poster board.   </a:t>
            </a:r>
          </a:p>
          <a:p>
            <a:r>
              <a:rPr lang="en-US" sz="1700" dirty="0"/>
              <a:t> </a:t>
            </a:r>
          </a:p>
          <a:p>
            <a:r>
              <a:rPr lang="en-US" dirty="0"/>
              <a:t>Below is the list of poster sessions: </a:t>
            </a:r>
          </a:p>
          <a:p>
            <a:r>
              <a:rPr lang="en-US" b="1" dirty="0" smtClean="0"/>
              <a:t>Wednesday</a:t>
            </a:r>
            <a:r>
              <a:rPr lang="en-US" b="1" dirty="0"/>
              <a:t>, April 19th, 2017 </a:t>
            </a:r>
            <a:r>
              <a:rPr lang="en-US" dirty="0"/>
              <a:t>– Poster Session 1: 11:30 -12:30   </a:t>
            </a:r>
            <a:endParaRPr lang="en-US" dirty="0" smtClean="0"/>
          </a:p>
          <a:p>
            <a:r>
              <a:rPr lang="en-US" b="1" dirty="0" smtClean="0"/>
              <a:t>Thursday</a:t>
            </a:r>
            <a:r>
              <a:rPr lang="en-US" b="1" dirty="0"/>
              <a:t>, April 20th, 2017 </a:t>
            </a:r>
            <a:r>
              <a:rPr lang="en-US" dirty="0"/>
              <a:t>– Poster Session 2: 11:30 - 12:30 </a:t>
            </a:r>
            <a:endParaRPr lang="en-US" dirty="0" smtClean="0"/>
          </a:p>
          <a:p>
            <a:r>
              <a:rPr lang="en-US" b="1" dirty="0" smtClean="0"/>
              <a:t>Friday</a:t>
            </a:r>
            <a:r>
              <a:rPr lang="en-US" b="1" dirty="0"/>
              <a:t>, April 21st, 2017 </a:t>
            </a:r>
            <a:r>
              <a:rPr lang="en-US" dirty="0"/>
              <a:t>– Poster Session 3: 11:30 - 12:30 </a:t>
            </a:r>
          </a:p>
        </p:txBody>
      </p:sp>
    </p:spTree>
    <p:extLst>
      <p:ext uri="{BB962C8B-B14F-4D97-AF65-F5344CB8AC3E}">
        <p14:creationId xmlns:p14="http://schemas.microsoft.com/office/powerpoint/2010/main" val="855061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mn-lt"/>
              </a:rPr>
              <a:t>ISBI’17 Proceedings</a:t>
            </a:r>
            <a:r>
              <a:rPr lang="en-US" sz="3600" dirty="0">
                <a:latin typeface="+mn-lt"/>
              </a:rPr>
              <a:t/>
            </a:r>
            <a:br>
              <a:rPr lang="en-US" sz="3600" dirty="0">
                <a:latin typeface="+mn-lt"/>
              </a:rPr>
            </a:br>
            <a:endParaRPr lang="en-US" sz="3600" dirty="0">
              <a:latin typeface="+mn-lt"/>
            </a:endParaRPr>
          </a:p>
        </p:txBody>
      </p:sp>
      <p:sp>
        <p:nvSpPr>
          <p:cNvPr id="3" name="Content Placeholder 2"/>
          <p:cNvSpPr>
            <a:spLocks noGrp="1"/>
          </p:cNvSpPr>
          <p:nvPr>
            <p:ph idx="1"/>
          </p:nvPr>
        </p:nvSpPr>
        <p:spPr/>
        <p:txBody>
          <a:bodyPr/>
          <a:lstStyle/>
          <a:p>
            <a:pPr algn="just"/>
            <a:r>
              <a:rPr lang="en-US" sz="2400" dirty="0"/>
              <a:t>ISBI will have the proceedings on a USB, which will be handed out at the Registration desk.  The proceedings will include the 4 page papers.  </a:t>
            </a:r>
          </a:p>
          <a:p>
            <a:pPr algn="just"/>
            <a:r>
              <a:rPr lang="en-US" sz="3600" dirty="0"/>
              <a:t> </a:t>
            </a:r>
            <a:r>
              <a:rPr lang="en-US" sz="3600" b="1" dirty="0"/>
              <a:t>  </a:t>
            </a:r>
          </a:p>
          <a:p>
            <a:endParaRPr lang="en-US" dirty="0"/>
          </a:p>
        </p:txBody>
      </p:sp>
    </p:spTree>
    <p:extLst>
      <p:ext uri="{BB962C8B-B14F-4D97-AF65-F5344CB8AC3E}">
        <p14:creationId xmlns:p14="http://schemas.microsoft.com/office/powerpoint/2010/main" val="382838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lnSpc>
                <a:spcPct val="100000"/>
              </a:lnSpc>
              <a:spcBef>
                <a:spcPts val="0"/>
              </a:spcBef>
            </a:pPr>
            <a:r>
              <a:rPr lang="en-US" sz="2400" b="1" spc="0" dirty="0">
                <a:solidFill>
                  <a:srgbClr val="000000"/>
                </a:solidFill>
                <a:latin typeface="+mn-lt"/>
                <a:ea typeface="+mn-ea"/>
                <a:cs typeface="+mn-cs"/>
              </a:rPr>
              <a:t>Wireless Access </a:t>
            </a:r>
            <a:br>
              <a:rPr lang="en-US" sz="2400" b="1" spc="0" dirty="0">
                <a:solidFill>
                  <a:srgbClr val="000000"/>
                </a:solidFill>
                <a:latin typeface="+mn-lt"/>
                <a:ea typeface="+mn-ea"/>
                <a:cs typeface="+mn-cs"/>
              </a:rPr>
            </a:br>
            <a:r>
              <a:rPr lang="en-US" sz="1800" spc="0" dirty="0">
                <a:solidFill>
                  <a:srgbClr val="000000"/>
                </a:solidFill>
                <a:latin typeface="+mn-lt"/>
                <a:ea typeface="+mn-ea"/>
                <a:cs typeface="+mn-cs"/>
              </a:rPr>
              <a:t> </a:t>
            </a:r>
            <a:br>
              <a:rPr lang="en-US" sz="1800" spc="0" dirty="0">
                <a:solidFill>
                  <a:srgbClr val="000000"/>
                </a:solidFill>
                <a:latin typeface="+mn-lt"/>
                <a:ea typeface="+mn-ea"/>
                <a:cs typeface="+mn-cs"/>
              </a:rPr>
            </a:br>
            <a:endParaRPr lang="en-US" dirty="0">
              <a:latin typeface="+mn-lt"/>
            </a:endParaRPr>
          </a:p>
        </p:txBody>
      </p:sp>
      <p:sp>
        <p:nvSpPr>
          <p:cNvPr id="3" name="Content Placeholder 2"/>
          <p:cNvSpPr>
            <a:spLocks noGrp="1"/>
          </p:cNvSpPr>
          <p:nvPr>
            <p:ph idx="1"/>
          </p:nvPr>
        </p:nvSpPr>
        <p:spPr/>
        <p:txBody>
          <a:bodyPr>
            <a:normAutofit fontScale="85000" lnSpcReduction="20000"/>
          </a:bodyPr>
          <a:lstStyle/>
          <a:p>
            <a:r>
              <a:rPr lang="en-US" dirty="0"/>
              <a:t>The MCEC provides free Wi-Fi service to event attendees to check web based emails and basic web browsing.  Please note this is shared by all conference delegates, event attendees and the general public, which may affect the connection at times.  Connecting to the wireless network varies depending upon the device being used. Please follow the below steps: </a:t>
            </a:r>
          </a:p>
          <a:p>
            <a:r>
              <a:rPr lang="en-US" dirty="0"/>
              <a:t> </a:t>
            </a:r>
          </a:p>
          <a:p>
            <a:pPr marL="342900" indent="-342900">
              <a:buAutoNum type="arabicPeriod"/>
            </a:pPr>
            <a:r>
              <a:rPr lang="en-US" dirty="0"/>
              <a:t>Select the M Connect wireless service as you would normally do using your wireless device. </a:t>
            </a:r>
          </a:p>
          <a:p>
            <a:pPr marL="342900" indent="-342900">
              <a:buAutoNum type="arabicPeriod"/>
            </a:pPr>
            <a:r>
              <a:rPr lang="en-US" dirty="0"/>
              <a:t>Open your preferred internet browser (such as Safari, Firefox or Internet Explorer) </a:t>
            </a:r>
          </a:p>
          <a:p>
            <a:pPr marL="342900" indent="-342900">
              <a:buAutoNum type="arabicPeriod"/>
            </a:pPr>
            <a:r>
              <a:rPr lang="en-US" dirty="0"/>
              <a:t>The M Connect log in page will appear in your browser </a:t>
            </a:r>
          </a:p>
          <a:p>
            <a:pPr marL="342900" indent="-342900">
              <a:buAutoNum type="arabicPeriod"/>
            </a:pPr>
            <a:r>
              <a:rPr lang="en-US" dirty="0"/>
              <a:t>Read the terms and conditions page and choose to agree in order to connect </a:t>
            </a:r>
          </a:p>
          <a:p>
            <a:pPr marL="342900" indent="-342900">
              <a:buAutoNum type="arabicPeriod"/>
            </a:pPr>
            <a:r>
              <a:rPr lang="en-US" dirty="0"/>
              <a:t>Click the CONNECT NOW button </a:t>
            </a:r>
          </a:p>
          <a:p>
            <a:pPr marL="342900" indent="-342900">
              <a:buAutoNum type="arabicPeriod"/>
            </a:pPr>
            <a:r>
              <a:rPr lang="en-US" dirty="0"/>
              <a:t>Commence using M Connect </a:t>
            </a:r>
          </a:p>
          <a:p>
            <a:endParaRPr lang="en-US" dirty="0"/>
          </a:p>
        </p:txBody>
      </p:sp>
    </p:spTree>
    <p:extLst>
      <p:ext uri="{BB962C8B-B14F-4D97-AF65-F5344CB8AC3E}">
        <p14:creationId xmlns:p14="http://schemas.microsoft.com/office/powerpoint/2010/main" val="136698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lnSpc>
                <a:spcPct val="100000"/>
              </a:lnSpc>
              <a:spcBef>
                <a:spcPts val="0"/>
              </a:spcBef>
            </a:pPr>
            <a:r>
              <a:rPr lang="en-US" sz="3600" b="1" spc="0" dirty="0" smtClean="0">
                <a:solidFill>
                  <a:srgbClr val="000000"/>
                </a:solidFill>
                <a:latin typeface="+mn-lt"/>
                <a:ea typeface="+mn-ea"/>
                <a:cs typeface="+mn-cs"/>
              </a:rPr>
              <a:t>ISBI Highlights</a:t>
            </a:r>
            <a:r>
              <a:rPr lang="en-US" sz="2400" b="1" spc="0" dirty="0">
                <a:solidFill>
                  <a:srgbClr val="000000"/>
                </a:solidFill>
                <a:latin typeface="+mn-lt"/>
                <a:ea typeface="+mn-ea"/>
                <a:cs typeface="+mn-cs"/>
              </a:rPr>
              <a:t/>
            </a:r>
            <a:br>
              <a:rPr lang="en-US" sz="2400" b="1" spc="0" dirty="0">
                <a:solidFill>
                  <a:srgbClr val="000000"/>
                </a:solidFill>
                <a:latin typeface="+mn-lt"/>
                <a:ea typeface="+mn-ea"/>
                <a:cs typeface="+mn-cs"/>
              </a:rPr>
            </a:br>
            <a:r>
              <a:rPr lang="en-US" sz="2400" b="1" spc="0" dirty="0">
                <a:solidFill>
                  <a:srgbClr val="000000"/>
                </a:solidFill>
                <a:latin typeface="+mn-lt"/>
                <a:ea typeface="+mn-ea"/>
                <a:cs typeface="+mn-cs"/>
              </a:rPr>
              <a:t/>
            </a:r>
            <a:br>
              <a:rPr lang="en-US" sz="2400" b="1" spc="0" dirty="0">
                <a:solidFill>
                  <a:srgbClr val="000000"/>
                </a:solidFill>
                <a:latin typeface="+mn-lt"/>
                <a:ea typeface="+mn-ea"/>
                <a:cs typeface="+mn-cs"/>
              </a:rPr>
            </a:br>
            <a:r>
              <a:rPr lang="en-US" sz="2400" b="1" spc="0" dirty="0">
                <a:solidFill>
                  <a:srgbClr val="000000"/>
                </a:solidFill>
                <a:ea typeface="+mn-ea"/>
                <a:cs typeface="+mn-cs"/>
              </a:rPr>
              <a:t>  </a:t>
            </a:r>
            <a:endParaRPr lang="en-US" sz="2400" dirty="0"/>
          </a:p>
        </p:txBody>
      </p:sp>
      <p:sp>
        <p:nvSpPr>
          <p:cNvPr id="3" name="Content Placeholder 2"/>
          <p:cNvSpPr>
            <a:spLocks noGrp="1"/>
          </p:cNvSpPr>
          <p:nvPr>
            <p:ph idx="1"/>
          </p:nvPr>
        </p:nvSpPr>
        <p:spPr/>
        <p:txBody>
          <a:bodyPr>
            <a:normAutofit fontScale="70000" lnSpcReduction="20000"/>
          </a:bodyPr>
          <a:lstStyle/>
          <a:p>
            <a:pPr marL="285750" indent="-285750">
              <a:buFont typeface="Arial" panose="020B0604020202020204" pitchFamily="34" charset="0"/>
              <a:buChar char="•"/>
            </a:pPr>
            <a:r>
              <a:rPr lang="en-US" dirty="0"/>
              <a:t>5 Keynote Speakers</a:t>
            </a:r>
          </a:p>
          <a:p>
            <a:pPr marL="285750" indent="-285750">
              <a:buFont typeface="Arial" panose="020B0604020202020204" pitchFamily="34" charset="0"/>
              <a:buChar char="•"/>
            </a:pPr>
            <a:r>
              <a:rPr lang="en-US" dirty="0"/>
              <a:t>Tutorials ( fee required,  space is limited)</a:t>
            </a:r>
          </a:p>
          <a:p>
            <a:pPr marL="285750" indent="-285750">
              <a:buFont typeface="Arial" panose="020B0604020202020204" pitchFamily="34" charset="0"/>
              <a:buChar char="•"/>
            </a:pPr>
            <a:r>
              <a:rPr lang="en-US" dirty="0"/>
              <a:t>Challenges (complimentary, space is limited)</a:t>
            </a:r>
          </a:p>
          <a:p>
            <a:pPr marL="285750" indent="-285750">
              <a:buFont typeface="Arial" panose="020B0604020202020204" pitchFamily="34" charset="0"/>
              <a:buChar char="•"/>
            </a:pPr>
            <a:r>
              <a:rPr lang="en-US" dirty="0"/>
              <a:t>Special Sessions</a:t>
            </a:r>
          </a:p>
          <a:p>
            <a:pPr marL="285750" indent="-285750">
              <a:buFont typeface="Arial" panose="020B0604020202020204" pitchFamily="34" charset="0"/>
              <a:buChar char="•"/>
            </a:pPr>
            <a:r>
              <a:rPr lang="en-US" dirty="0"/>
              <a:t>Oral &amp; Poster Sessions</a:t>
            </a:r>
          </a:p>
          <a:p>
            <a:pPr marL="285750" indent="-285750">
              <a:buFont typeface="Arial" panose="020B0604020202020204" pitchFamily="34" charset="0"/>
              <a:buChar char="•"/>
            </a:pPr>
            <a:r>
              <a:rPr lang="en-US" dirty="0"/>
              <a:t>ISBI Welcome Reception – Wednesday, April 19</a:t>
            </a:r>
            <a:r>
              <a:rPr lang="en-US" baseline="30000" dirty="0"/>
              <a:t>th</a:t>
            </a:r>
            <a:r>
              <a:rPr lang="en-US" dirty="0"/>
              <a:t> – 6:30pm</a:t>
            </a:r>
          </a:p>
          <a:p>
            <a:pPr marL="285750" indent="-285750">
              <a:buFont typeface="Arial" panose="020B0604020202020204" pitchFamily="34" charset="0"/>
              <a:buChar char="•"/>
            </a:pPr>
            <a:r>
              <a:rPr lang="en-US" dirty="0"/>
              <a:t>Best Student Paper Awards</a:t>
            </a:r>
          </a:p>
          <a:p>
            <a:pPr marL="285750" indent="-285750">
              <a:buFont typeface="Arial" panose="020B0604020202020204" pitchFamily="34" charset="0"/>
              <a:buChar char="•"/>
            </a:pPr>
            <a:r>
              <a:rPr lang="en-US" dirty="0"/>
              <a:t>Student Party </a:t>
            </a:r>
            <a:r>
              <a:rPr lang="en-US" dirty="0" smtClean="0"/>
              <a:t>– Tuesday, April 18</a:t>
            </a:r>
            <a:r>
              <a:rPr lang="en-US" baseline="30000" dirty="0" smtClean="0"/>
              <a:t>th</a:t>
            </a:r>
            <a:r>
              <a:rPr lang="en-US" dirty="0" smtClean="0"/>
              <a:t>  6:00pm – 9:00pm @ Dee Casa.  </a:t>
            </a:r>
            <a:r>
              <a:rPr lang="en-US" dirty="0"/>
              <a:t>S</a:t>
            </a:r>
            <a:r>
              <a:rPr lang="en-US" dirty="0" smtClean="0"/>
              <a:t>tudents will have free entry but tickets are required, please visit the ISBI web page for more details. </a:t>
            </a:r>
            <a:endParaRPr lang="en-US" dirty="0"/>
          </a:p>
          <a:p>
            <a:endParaRPr lang="en-US" dirty="0"/>
          </a:p>
          <a:p>
            <a:pPr algn="ctr"/>
            <a:r>
              <a:rPr lang="en-US" dirty="0"/>
              <a:t>Check out the full conference program at:</a:t>
            </a:r>
          </a:p>
          <a:p>
            <a:endParaRPr lang="en-US" dirty="0">
              <a:hlinkClick r:id="" action="ppaction://hlinkshowjump?jump=nextslide"/>
            </a:endParaRPr>
          </a:p>
          <a:p>
            <a:pPr algn="ctr"/>
            <a:r>
              <a:rPr lang="en-US" sz="1800" dirty="0">
                <a:hlinkClick r:id="" action="ppaction://hlinkshowjump?jump=nextslide"/>
              </a:rPr>
              <a:t>https://embs.papercept.net/conferences/conferences/ISBI17/program/</a:t>
            </a:r>
            <a:endParaRPr lang="en-US" sz="1800" dirty="0"/>
          </a:p>
          <a:p>
            <a:pPr algn="ctr"/>
            <a:endParaRPr lang="en-US" dirty="0"/>
          </a:p>
          <a:p>
            <a:endParaRPr lang="en-US" dirty="0"/>
          </a:p>
        </p:txBody>
      </p:sp>
    </p:spTree>
    <p:extLst>
      <p:ext uri="{BB962C8B-B14F-4D97-AF65-F5344CB8AC3E}">
        <p14:creationId xmlns:p14="http://schemas.microsoft.com/office/powerpoint/2010/main" val="149881084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543</TotalTime>
  <Words>750</Words>
  <Application>Microsoft Office PowerPoint</Application>
  <PresentationFormat>On-screen Show (4:3)</PresentationFormat>
  <Paragraphs>81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Retrospect</vt:lpstr>
      <vt:lpstr>PowerPoint Presentation</vt:lpstr>
      <vt:lpstr>Melbourne Convention and Exhibition Centre  1 Convention Place South Wharf Victoria Australia T: +61 3 9235 8000 </vt:lpstr>
      <vt:lpstr>MCEC Layout</vt:lpstr>
      <vt:lpstr>Hotel Accommodation Options</vt:lpstr>
      <vt:lpstr>On Site Registration</vt:lpstr>
      <vt:lpstr>Poster Sessions</vt:lpstr>
      <vt:lpstr>ISBI’17 Proceedings </vt:lpstr>
      <vt:lpstr>Wireless Access    </vt:lpstr>
      <vt:lpstr>ISBI Highlights    </vt:lpstr>
      <vt:lpstr>Housekeeping Notes</vt:lpstr>
      <vt:lpstr>PowerPoint Presentation</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L07053$</dc:creator>
  <cp:lastModifiedBy>Janice L Sandler</cp:lastModifiedBy>
  <cp:revision>70</cp:revision>
  <cp:lastPrinted>2017-04-06T18:54:14Z</cp:lastPrinted>
  <dcterms:created xsi:type="dcterms:W3CDTF">2014-08-20T15:32:29Z</dcterms:created>
  <dcterms:modified xsi:type="dcterms:W3CDTF">2017-04-11T18:35:55Z</dcterms:modified>
</cp:coreProperties>
</file>